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10" d="100"/>
          <a:sy n="210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867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C9973A"/>
          </a:solidFill>
          <a:ln w="12700">
            <a:solidFill>
              <a:srgbClr val="C997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C9973A"/>
          </a:solidFill>
          <a:ln w="12700">
            <a:solidFill>
              <a:srgbClr val="C997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 formateur · FFOC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20040" y="868680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méthodes pédagogiques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320040" y="1874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interne en 4 phases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20040" y="2606040"/>
            <a:ext cx="2011680" cy="1508760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2004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Magistrale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532888" y="2606040"/>
            <a:ext cx="2011680" cy="15087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532888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Interrogative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45736" y="2606040"/>
            <a:ext cx="2011680" cy="1508760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45736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Démonstrative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958584" y="2606040"/>
            <a:ext cx="2011680" cy="150876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958584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Découverte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0040" y="4434840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méthode a ses propres phases — et sa propre logique d'apprentissage.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principe commun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8229600" cy="164592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896112"/>
            <a:ext cx="7863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EF3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méthode sans structure, </a:t>
            </a:r>
            <a:r>
              <a:rPr lang="en-US" sz="16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c'est un exposé sans direction.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300" dirty="0">
                <a:solidFill>
                  <a:srgbClr val="FEF3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Chaque méthode pédagogique obéit à une séquence en 4 phases — pas arbitraire, mais calée sur la façon dont le cerveau apprend.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2743200"/>
            <a:ext cx="8229600" cy="914400"/>
          </a:xfrm>
          <a:prstGeom prst="rect">
            <a:avLst/>
          </a:prstGeom>
          <a:solidFill>
            <a:srgbClr val="FEF3C7"/>
          </a:solidFill>
          <a:ln w="12700">
            <a:solidFill>
              <a:srgbClr val="C9973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27889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 : le cycle de Kolb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94360" y="312724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Expérience concrète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560320" y="3127248"/>
            <a:ext cx="182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→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606040" y="312724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Observation réfléchie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0" y="3127248"/>
            <a:ext cx="182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→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17720" y="312724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Conceptualisation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583680" y="3127248"/>
            <a:ext cx="182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973A"/>
                </a:solidFill>
              </a:rPr>
              <a:t>→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29400" y="312724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Expérimentation active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3794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200" i="1" dirty="0" err="1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méthode</a:t>
            </a:r>
            <a:r>
              <a:rPr lang="en-US" sz="1200" i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seule couvre uniquement la phase 3 — Conceptualisation. Sans les autres phases, l'ancrage est minimal.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🎤  La méthode magistrale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261872"/>
            <a:ext cx="2084832" cy="2560320"/>
          </a:xfrm>
          <a:prstGeom prst="rect">
            <a:avLst/>
          </a:prstGeom>
          <a:solidFill>
            <a:srgbClr val="DBEAFE"/>
          </a:solidFill>
          <a:ln w="12700">
            <a:solidFill>
              <a:srgbClr val="1E40A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2880" y="1261872"/>
            <a:ext cx="2084832" cy="43891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Accroche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 le besoin. Pose la question avant de donner la réponse.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74320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4320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S'interroge. Prend conscience de ce qu'il ne sait pas encore.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286000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E40AF"/>
                </a:solidFill>
              </a:rPr>
              <a:t>›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395728" y="1261872"/>
            <a:ext cx="2084832" cy="2560320"/>
          </a:xfrm>
          <a:prstGeom prst="rect">
            <a:avLst/>
          </a:prstGeom>
          <a:solidFill>
            <a:srgbClr val="DBEAFE"/>
          </a:solidFill>
          <a:ln w="12700">
            <a:solidFill>
              <a:srgbClr val="1E40A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395728" y="1261872"/>
            <a:ext cx="2084832" cy="43891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68880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Exposé structuré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87168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487168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Transmet le contenu avec exemples, illustrations, rythme.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487168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487168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Écoute, note, relie aux représentations existantes.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98848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E40AF"/>
                </a:solidFill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08576" y="1261872"/>
            <a:ext cx="2084832" cy="2560320"/>
          </a:xfrm>
          <a:prstGeom prst="rect">
            <a:avLst/>
          </a:prstGeom>
          <a:solidFill>
            <a:srgbClr val="DBEAFE"/>
          </a:solidFill>
          <a:ln w="12700">
            <a:solidFill>
              <a:srgbClr val="1E40A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08576" y="1261872"/>
            <a:ext cx="2084832" cy="43891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81728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Vérification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00016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700016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Questionne. Reformule les réponses. Corrige les malentendus.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00016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700016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Répond, reformule à son tour, exprime ses doutes.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711696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E40AF"/>
                </a:solidFill>
              </a:rPr>
              <a:t>›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821424" y="1261872"/>
            <a:ext cx="2084832" cy="2560320"/>
          </a:xfrm>
          <a:prstGeom prst="rect">
            <a:avLst/>
          </a:prstGeom>
          <a:solidFill>
            <a:srgbClr val="DBEAFE"/>
          </a:solidFill>
          <a:ln w="12700">
            <a:solidFill>
              <a:srgbClr val="1E40A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821424" y="1261872"/>
            <a:ext cx="2084832" cy="438912"/>
          </a:xfrm>
          <a:prstGeom prst="rect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/ Ancrage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12864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912864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 un exercice immédiat ou une carte mentale collective.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912864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912864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Applique, résume, enseigne à un pair — ancre le contenu.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82880" y="3931920"/>
            <a:ext cx="8778240" cy="77724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20040" y="40050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clé : 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1554480" y="400507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exposé sans phases 1, 3 et 4 est une conférence — pas une formation. La rétention chute de 50% en 24h sans ancrage immédiat.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💬  La méthode interrogative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261872"/>
            <a:ext cx="2084832" cy="2560320"/>
          </a:xfrm>
          <a:prstGeom prst="rect">
            <a:avLst/>
          </a:prstGeom>
          <a:solidFill>
            <a:srgbClr val="DCFCE7"/>
          </a:solidFill>
          <a:ln w="12700">
            <a:solidFill>
              <a:srgbClr val="065F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2880" y="1261872"/>
            <a:ext cx="2084832" cy="438912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générale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 une question large et accessible — facile à aborder. Crée la confiance et active les représentations existantes.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74320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4320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 sans crainte de se tromper. Prend conscience de ce qu'il sait déjà.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286000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65F46"/>
                </a:solidFill>
              </a:rPr>
              <a:t>›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395728" y="1261872"/>
            <a:ext cx="2084832" cy="2560320"/>
          </a:xfrm>
          <a:prstGeom prst="rect">
            <a:avLst/>
          </a:prstGeom>
          <a:solidFill>
            <a:srgbClr val="DCFCE7"/>
          </a:solidFill>
          <a:ln w="12700">
            <a:solidFill>
              <a:srgbClr val="065F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395728" y="1261872"/>
            <a:ext cx="2084832" cy="438912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68880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progressives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87168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487168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Resserre l'entonnoir : questions de plus en plus précises et ciblées. Reformule chaque réponse pour avancer.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487168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487168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Approfondit sa réflexion à chaque étape. Sent qu'il construit quelque chose.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98848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65F46"/>
                </a:solidFill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08576" y="1261872"/>
            <a:ext cx="2084832" cy="2560320"/>
          </a:xfrm>
          <a:prstGeom prst="rect">
            <a:avLst/>
          </a:prstGeom>
          <a:solidFill>
            <a:srgbClr val="DCFCE7"/>
          </a:solidFill>
          <a:ln w="12700">
            <a:solidFill>
              <a:srgbClr val="065F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08576" y="1261872"/>
            <a:ext cx="2084832" cy="438912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81728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Reformulation &amp; consolidation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00016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700016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Reprend les mots des apprenants. Valide, rectifie, structure. Écrit les points clés au flip.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00016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700016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Reconnaît ses propres formulations dans la synthèse — ancrage fort.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711696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65F46"/>
                </a:solidFill>
              </a:rPr>
              <a:t>›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821424" y="1261872"/>
            <a:ext cx="2084832" cy="2560320"/>
          </a:xfrm>
          <a:prstGeom prst="rect">
            <a:avLst/>
          </a:prstGeom>
          <a:solidFill>
            <a:srgbClr val="DCFCE7"/>
          </a:solidFill>
          <a:ln w="12700">
            <a:solidFill>
              <a:srgbClr val="065F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821424" y="1261872"/>
            <a:ext cx="2084832" cy="438912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co-construite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12864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912864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Institutionnalise le savoir produit par le groupe. S'appuie sur leurs formulations.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912864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912864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Formule lui-même la règle ou le principe — c'est ce qu'il retiendra.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82880" y="3931920"/>
            <a:ext cx="8778240" cy="77724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20040" y="40050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clé : 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1554480" y="400507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L'entonnoir part du général vers le spécifique. Ce que l'apprenant formule lui-même, il le retient 3x mieux que ce qu'on lui dit.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🧑‍🏫  La méthode démonstrative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261872"/>
            <a:ext cx="2084832" cy="2560320"/>
          </a:xfrm>
          <a:prstGeom prst="rect">
            <a:avLst/>
          </a:prstGeom>
          <a:solidFill>
            <a:srgbClr val="FCE7F3"/>
          </a:solidFill>
          <a:ln w="12700">
            <a:solidFill>
              <a:srgbClr val="9D174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2880" y="1261872"/>
            <a:ext cx="2084832" cy="438912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fais, tu regardes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Exécute le geste complet, en silence ou avec commentaire minimal.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74320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4320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attentivement. Repère l'enchaînement des gestes clés.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286000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9D174D"/>
                </a:solidFill>
              </a:rPr>
              <a:t>›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395728" y="1261872"/>
            <a:ext cx="2084832" cy="2560320"/>
          </a:xfrm>
          <a:prstGeom prst="rect">
            <a:avLst/>
          </a:prstGeom>
          <a:solidFill>
            <a:srgbClr val="FCE7F3"/>
          </a:solidFill>
          <a:ln w="12700">
            <a:solidFill>
              <a:srgbClr val="9D174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395728" y="1261872"/>
            <a:ext cx="2084832" cy="438912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68880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fais, tu expliques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87168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487168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Refait la même séquence. L'apprenant verbalise ce qu'il voit.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487168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487168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des mots sur les gestes. Construit la représentation mentale.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98848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9D174D"/>
                </a:solidFill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08576" y="1261872"/>
            <a:ext cx="2084832" cy="2560320"/>
          </a:xfrm>
          <a:prstGeom prst="rect">
            <a:avLst/>
          </a:prstGeom>
          <a:solidFill>
            <a:srgbClr val="FCE7F3"/>
          </a:solidFill>
          <a:ln w="12700">
            <a:solidFill>
              <a:srgbClr val="9D174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08576" y="1261872"/>
            <a:ext cx="2084832" cy="438912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81728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fais, j'explique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00016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700016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verbalement pendant que l'apprenant exécute. Corrige en direct.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00016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700016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Exécute pour la première fois. Se concentre sur le geste.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711696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9D174D"/>
                </a:solidFill>
              </a:rPr>
              <a:t>›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821424" y="1261872"/>
            <a:ext cx="2084832" cy="2560320"/>
          </a:xfrm>
          <a:prstGeom prst="rect">
            <a:avLst/>
          </a:prstGeom>
          <a:solidFill>
            <a:srgbClr val="FCE7F3"/>
          </a:solidFill>
          <a:ln w="12700">
            <a:solidFill>
              <a:srgbClr val="9D174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821424" y="1261872"/>
            <a:ext cx="2084832" cy="438912"/>
          </a:xfrm>
          <a:prstGeom prst="rect">
            <a:avLst/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fais, tu expliques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12864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912864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Observe, évalue, donne un feedback structuré.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912864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9D17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912864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Exécute ET verbalise simultanément — signe de la maîtrise réelle.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82880" y="3931920"/>
            <a:ext cx="8778240" cy="777240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20040" y="40050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clé : 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1554480" y="400507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séquence est la plus puissante pour les savoir-faire procéduraux. Chaque phase dissocie progressivement action et verbalisation.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🔍  La méthode de découverte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261872"/>
            <a:ext cx="2084832" cy="2560320"/>
          </a:xfrm>
          <a:prstGeom prst="rect">
            <a:avLst/>
          </a:prstGeom>
          <a:solidFill>
            <a:srgbClr val="EDE9FE"/>
          </a:solidFill>
          <a:ln w="12700">
            <a:solidFill>
              <a:srgbClr val="7C3A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2880" y="1261872"/>
            <a:ext cx="2084832" cy="43891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Situation-problème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74320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 une situation ouverte, sans solution donnée. Pose la consigne.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74320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274320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Découvre la situation, comprend l'enjeu, se met en mouvement.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286000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7C3AED"/>
                </a:solidFill>
              </a:rPr>
              <a:t>›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95728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395728" y="1261872"/>
            <a:ext cx="2084832" cy="2560320"/>
          </a:xfrm>
          <a:prstGeom prst="rect">
            <a:avLst/>
          </a:prstGeom>
          <a:solidFill>
            <a:srgbClr val="EDE9FE"/>
          </a:solidFill>
          <a:ln w="12700">
            <a:solidFill>
              <a:srgbClr val="7C3A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395728" y="1261872"/>
            <a:ext cx="2084832" cy="43891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68880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Exploration / tâtonnement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87168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487168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sans intervenir. Pose des questions si blocage total.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487168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487168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Essaie, se trompe, ajuste. La frustration fait partie du processus.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498848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7C3AED"/>
                </a:solidFill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08576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08576" y="1261872"/>
            <a:ext cx="2084832" cy="2560320"/>
          </a:xfrm>
          <a:prstGeom prst="rect">
            <a:avLst/>
          </a:prstGeom>
          <a:solidFill>
            <a:srgbClr val="EDE9FE"/>
          </a:solidFill>
          <a:ln w="12700">
            <a:solidFill>
              <a:srgbClr val="7C3A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08576" y="1261872"/>
            <a:ext cx="2084832" cy="43891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81728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commun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00016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700016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 la confrontation des démarches et des résultats.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00016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700016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Présente sa solution. Écoute les autres. Prend conscience des écarts.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711696" y="2286000"/>
            <a:ext cx="137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7C3AED"/>
                </a:solidFill>
              </a:rPr>
              <a:t>›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21424" y="804672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821424" y="1261872"/>
            <a:ext cx="2084832" cy="2560320"/>
          </a:xfrm>
          <a:prstGeom prst="rect">
            <a:avLst/>
          </a:prstGeom>
          <a:solidFill>
            <a:srgbClr val="EDE9FE"/>
          </a:solidFill>
          <a:ln w="12700">
            <a:solidFill>
              <a:srgbClr val="7C3A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821424" y="1261872"/>
            <a:ext cx="2084832" cy="43891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94576" y="1280160"/>
            <a:ext cx="1993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Institutionnalisation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12864" y="1755648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Formateur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6912864" y="196596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Nomme et formalise ce qui a été découvert. Ancre le vocabulaire.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912864" y="2633472"/>
            <a:ext cx="1901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5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Apprenant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912864" y="2834640"/>
            <a:ext cx="1901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Reconnaît le principe découvert. Peut maintenant le nommer et le réutiliser.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82880" y="3931920"/>
            <a:ext cx="8778240" cy="77724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20040" y="40050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clé : 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1554480" y="400507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EF3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la phase 4, la découverte reste anecdotique. C'est l'institutionnalisation qui transforme l'expérience en savoir transférable.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Synthèse — les 4 méthodes en un coup d'œil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1828800" cy="758952"/>
          </a:xfrm>
          <a:prstGeom prst="rect">
            <a:avLst/>
          </a:prstGeom>
          <a:solidFill>
            <a:srgbClr val="1A3A5C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56032" y="877824"/>
            <a:ext cx="17190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029968" y="804672"/>
            <a:ext cx="1783080" cy="758952"/>
          </a:xfrm>
          <a:prstGeom prst="rect">
            <a:avLst/>
          </a:prstGeom>
          <a:solidFill>
            <a:srgbClr val="1A3A5C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03120" y="877824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831336" y="804672"/>
            <a:ext cx="1783080" cy="758952"/>
          </a:xfrm>
          <a:prstGeom prst="rect">
            <a:avLst/>
          </a:prstGeom>
          <a:solidFill>
            <a:srgbClr val="1A3A5C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04488" y="877824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632704" y="804672"/>
            <a:ext cx="1783080" cy="758952"/>
          </a:xfrm>
          <a:prstGeom prst="rect">
            <a:avLst/>
          </a:prstGeom>
          <a:solidFill>
            <a:srgbClr val="1A3A5C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05856" y="877824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3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434072" y="804672"/>
            <a:ext cx="1965960" cy="758952"/>
          </a:xfrm>
          <a:prstGeom prst="rect">
            <a:avLst/>
          </a:prstGeom>
          <a:solidFill>
            <a:srgbClr val="1A3A5C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07224" y="877824"/>
            <a:ext cx="1856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4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82880" y="1563624"/>
            <a:ext cx="1828800" cy="758952"/>
          </a:xfrm>
          <a:prstGeom prst="rect">
            <a:avLst/>
          </a:prstGeom>
          <a:solidFill>
            <a:srgbClr val="1E40A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6032" y="1636776"/>
            <a:ext cx="17190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🎤 Magistrale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029968" y="1563624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03120" y="1636776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Accroche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831336" y="1563624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04488" y="1636776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Exposé structuré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632704" y="1563624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05856" y="1636776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Vérification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434072" y="1563624"/>
            <a:ext cx="196596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07224" y="1636776"/>
            <a:ext cx="1856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Ancrage / Application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182880" y="2322576"/>
            <a:ext cx="1828800" cy="758952"/>
          </a:xfrm>
          <a:prstGeom prst="rect">
            <a:avLst/>
          </a:prstGeom>
          <a:solidFill>
            <a:srgbClr val="065F46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32" y="2395728"/>
            <a:ext cx="17190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💬 Interrogative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029968" y="2322576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03120" y="2395728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ouverte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3831336" y="2322576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04488" y="2395728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&amp; reformulation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632704" y="2322576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705856" y="2395728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Structuration progressive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434072" y="2322576"/>
            <a:ext cx="196596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07224" y="2395728"/>
            <a:ext cx="1856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co-construite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182880" y="3081528"/>
            <a:ext cx="1828800" cy="758952"/>
          </a:xfrm>
          <a:prstGeom prst="rect">
            <a:avLst/>
          </a:prstGeom>
          <a:solidFill>
            <a:srgbClr val="9D174D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6032" y="3154680"/>
            <a:ext cx="17190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🧑‍🏫 Démonstrative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029968" y="3081528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103120" y="3154680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fais, tu regardes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3831336" y="3081528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904488" y="3154680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fais, tu expliques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5632704" y="3081528"/>
            <a:ext cx="178308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705856" y="3154680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fais, j'explique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7434072" y="3081528"/>
            <a:ext cx="196596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507224" y="3154680"/>
            <a:ext cx="1856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fais, tu expliques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182880" y="3840480"/>
            <a:ext cx="1828800" cy="758952"/>
          </a:xfrm>
          <a:prstGeom prst="rect">
            <a:avLst/>
          </a:prstGeom>
          <a:solidFill>
            <a:srgbClr val="7C3AED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56032" y="3913632"/>
            <a:ext cx="17190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🔍 Découverte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2029968" y="3840480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103120" y="3913632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Situation-problème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3831336" y="3840480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904488" y="3913632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Exploration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5632704" y="3840480"/>
            <a:ext cx="178308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705856" y="3913632"/>
            <a:ext cx="16733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commun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7434072" y="3840480"/>
            <a:ext cx="1965960" cy="758952"/>
          </a:xfrm>
          <a:prstGeom prst="rect">
            <a:avLst/>
          </a:prstGeom>
          <a:solidFill>
            <a:srgbClr val="FAF7F2"/>
          </a:solidFill>
          <a:ln w="12700">
            <a:solidFill>
              <a:srgbClr val="E2D9C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507224" y="3913632"/>
            <a:ext cx="1856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Institutionnalisation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182880" y="4645152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A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Règle d'or : quelle que soit la méthode choisie, les 4 phases doivent être présentes. Ce qui change, c'est qui fait quoi à chaque phase.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C9973A"/>
          </a:solidFill>
          <a:ln w="12700">
            <a:solidFill>
              <a:srgbClr val="C997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914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A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Retour sur ce que vous venez de vivre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82296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EF3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Cette présentation était une méthode magistrale.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>
                <a:solidFill>
                  <a:srgbClr val="FEF3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Elle avait ses 4 phases.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664208"/>
            <a:ext cx="8412480" cy="676656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664208"/>
            <a:ext cx="54864" cy="676656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71907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— Accroche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1975104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E8D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"Connaissez-vous ces théories ?" — la question posée avant le contenu.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2423160"/>
            <a:ext cx="8412480" cy="676656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5760" y="2423160"/>
            <a:ext cx="54864" cy="676656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47802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— Exposé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2734056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E8D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4 méthodes avec leurs phases présentées sur slides.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3182112"/>
            <a:ext cx="8412480" cy="676656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5760" y="3182112"/>
            <a:ext cx="54864" cy="676656"/>
          </a:xfrm>
          <a:prstGeom prst="rect">
            <a:avLst/>
          </a:prstGeom>
          <a:solidFill>
            <a:srgbClr val="9D174D"/>
          </a:solidFill>
          <a:ln w="12700">
            <a:solidFill>
              <a:srgbClr val="9D174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23697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— Vérification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3493008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E8D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moment, maintenant. Ces questions. Vos réponses.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65760" y="3941064"/>
            <a:ext cx="8412480" cy="676656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3941064"/>
            <a:ext cx="54864" cy="676656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399592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9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— Ancrage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4251960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E8D5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vous de jouer : comment allez-vous l'utiliser dans votre scénario ?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Office PowerPoint</Application>
  <PresentationFormat>Affichage à l'écran (16:9)</PresentationFormat>
  <Paragraphs>186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méthodes pédagogiques — Structure en 4 phases</dc:title>
  <dc:subject>PptxGenJS Presentation</dc:subject>
  <dc:creator>PptxGenJS</dc:creator>
  <cp:lastModifiedBy>Wyssen Christian</cp:lastModifiedBy>
  <cp:revision>2</cp:revision>
  <dcterms:created xsi:type="dcterms:W3CDTF">2026-03-10T06:26:13Z</dcterms:created>
  <dcterms:modified xsi:type="dcterms:W3CDTF">2026-03-10T06:35:10Z</dcterms:modified>
</cp:coreProperties>
</file>